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42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 snapToGrid="0">
      <p:cViewPr varScale="1">
        <p:scale>
          <a:sx n="68" d="100"/>
          <a:sy n="68" d="100"/>
        </p:scale>
        <p:origin x="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3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5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232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9442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750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35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127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924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3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49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599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70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406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420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22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59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65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85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7" r:id="rId12"/>
    <p:sldLayoutId id="2147483732" r:id="rId13"/>
    <p:sldLayoutId id="2147483733" r:id="rId14"/>
    <p:sldLayoutId id="2147483734" r:id="rId15"/>
    <p:sldLayoutId id="2147483735" r:id="rId16"/>
    <p:sldLayoutId id="2147483736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tif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0.tif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tif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13.tif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tif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6.tif"/><Relationship Id="rId5" Type="http://schemas.openxmlformats.org/officeDocument/2006/relationships/image" Target="../media/image15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8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>
            <a:extLst>
              <a:ext uri="{FF2B5EF4-FFF2-40B4-BE49-F238E27FC236}">
                <a16:creationId xmlns:a16="http://schemas.microsoft.com/office/drawing/2014/main" id="{653B0EBF-7C51-4945-8FA2-BEBC23FE9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52" b="18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09E02D9-BA32-4F3C-80BF-814A050E2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1313" y="2074337"/>
            <a:ext cx="7219954" cy="1828801"/>
          </a:xfrm>
        </p:spPr>
        <p:txBody>
          <a:bodyPr>
            <a:normAutofit/>
          </a:bodyPr>
          <a:lstStyle/>
          <a:p>
            <a:pPr rtl="1"/>
            <a:r>
              <a:rPr lang="he-IL" b="1" cap="all" dirty="0">
                <a:effectLst/>
              </a:rPr>
              <a:t>פרויקט גמר</a:t>
            </a:r>
            <a:br>
              <a:rPr lang="en-US" cap="all" dirty="0">
                <a:effectLst/>
              </a:rPr>
            </a:br>
            <a:r>
              <a:rPr lang="en-US" b="1" cap="all" dirty="0">
                <a:effectLst/>
              </a:rPr>
              <a:t>Peg-in-Hole</a:t>
            </a:r>
            <a:r>
              <a:rPr lang="he-IL" dirty="0">
                <a:effectLst/>
              </a:rPr>
              <a:t> </a:t>
            </a:r>
            <a:endParaRPr lang="en-US" dirty="0">
              <a:effectLst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7684CF4F-4C57-4C4D-9182-8B75E81D4C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he-IL">
                <a:solidFill>
                  <a:srgbClr val="7D86DF"/>
                </a:solidFill>
              </a:rPr>
              <a:t>ימית גרון</a:t>
            </a:r>
          </a:p>
          <a:p>
            <a:r>
              <a:rPr lang="he-IL">
                <a:solidFill>
                  <a:srgbClr val="7D86DF"/>
                </a:solidFill>
              </a:rPr>
              <a:t>סער ברקן</a:t>
            </a:r>
          </a:p>
        </p:txBody>
      </p:sp>
    </p:spTree>
    <p:extLst>
      <p:ext uri="{BB962C8B-B14F-4D97-AF65-F5344CB8AC3E}">
        <p14:creationId xmlns:p14="http://schemas.microsoft.com/office/powerpoint/2010/main" val="2227299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56B051A4-96A7-4A11-9DAD-063A9C577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65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F41B1DB-6319-4E08-A6C3-D2C8E5C7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741515"/>
            <a:ext cx="10353761" cy="1633340"/>
          </a:xfrm>
        </p:spPr>
        <p:txBody>
          <a:bodyPr>
            <a:normAutofit/>
          </a:bodyPr>
          <a:lstStyle/>
          <a:p>
            <a:pPr rtl="1"/>
            <a:r>
              <a:rPr lang="he-IL" sz="4800" dirty="0">
                <a:solidFill>
                  <a:srgbClr val="FFFFFF"/>
                </a:solidFill>
              </a:rPr>
              <a:t>סימולציות </a:t>
            </a:r>
            <a:r>
              <a:rPr lang="en-US" sz="4800" dirty="0" err="1">
                <a:solidFill>
                  <a:srgbClr val="FFFFFF"/>
                </a:solidFill>
              </a:rPr>
              <a:t>Matlab</a:t>
            </a:r>
            <a:r>
              <a:rPr lang="he-IL" sz="4800" dirty="0">
                <a:solidFill>
                  <a:srgbClr val="FFFFFF"/>
                </a:solidFill>
              </a:rPr>
              <a:t> -</a:t>
            </a:r>
            <a:r>
              <a:rPr lang="en-US" sz="4800" dirty="0">
                <a:solidFill>
                  <a:srgbClr val="FFFFFF"/>
                </a:solidFill>
              </a:rPr>
              <a:t>PD</a:t>
            </a:r>
            <a:r>
              <a:rPr lang="he-IL" sz="4800" dirty="0">
                <a:solidFill>
                  <a:srgbClr val="FFFFFF"/>
                </a:solidFill>
              </a:rPr>
              <a:t> + </a:t>
            </a:r>
            <a:r>
              <a:rPr lang="en-US" sz="4800" dirty="0">
                <a:solidFill>
                  <a:srgbClr val="FFFFFF"/>
                </a:solidFill>
              </a:rPr>
              <a:t>Inverse Dynamics</a:t>
            </a:r>
            <a:r>
              <a:rPr lang="he-IL" sz="4800" dirty="0">
                <a:solidFill>
                  <a:srgbClr val="FFFFFF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3BA468D-9E9E-498F-B56A-2333D0A543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206326" y="2757268"/>
                <a:ext cx="12192000" cy="4100732"/>
              </a:xfrm>
              <a:effectLst/>
            </p:spPr>
            <p:txBody>
              <a:bodyPr anchor="ctr">
                <a:normAutofit fontScale="92500" lnSpcReduction="20000"/>
              </a:bodyPr>
              <a:lstStyle/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עבור רובוט 2 דרגות חופש:</a:t>
                </a:r>
                <a:endParaRPr lang="en-US" dirty="0">
                  <a:effectLst/>
                </a:endParaRPr>
              </a:p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בנינו תוכנית </a:t>
                </a:r>
                <a:r>
                  <a:rPr lang="he-IL" dirty="0" err="1">
                    <a:effectLst/>
                  </a:rPr>
                  <a:t>מטלאב</a:t>
                </a:r>
                <a:r>
                  <a:rPr lang="he-IL" dirty="0">
                    <a:effectLst/>
                  </a:rPr>
                  <a:t> אשר מקבלת 2 נקודות ובונה מסלול של קו ישר .</a:t>
                </a:r>
                <a:endParaRPr lang="en-US" dirty="0">
                  <a:effectLst/>
                </a:endParaRPr>
              </a:p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המרנו את המסלול שבנינו במערכת העולם בעזרת קינמטיקה הפוכה למסלול במערכת המפרקים.</a:t>
                </a:r>
                <a:endParaRPr lang="en-US" dirty="0">
                  <a:effectLst/>
                </a:endParaRPr>
              </a:p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לאחר מכן הכנסנו את תנאי ההתחלה ואת הדינמיקה של הרובוט </a:t>
                </a:r>
                <a:r>
                  <a:rPr lang="he-IL" dirty="0" err="1">
                    <a:effectLst/>
                  </a:rPr>
                  <a:t>לפותרן</a:t>
                </a:r>
                <a:r>
                  <a:rPr lang="he-IL" dirty="0">
                    <a:effectLst/>
                  </a:rPr>
                  <a:t> נומרי (</a:t>
                </a:r>
                <a:r>
                  <a:rPr lang="en-US" dirty="0">
                    <a:effectLst/>
                  </a:rPr>
                  <a:t>ode45</a:t>
                </a:r>
                <a:r>
                  <a:rPr lang="he-IL" dirty="0">
                    <a:effectLst/>
                  </a:rPr>
                  <a:t>) ביחד עם חוק הבקרה :</a:t>
                </a:r>
              </a:p>
              <a:p>
                <a:pPr marL="36900" indent="0" algn="r" rtl="1">
                  <a:buNone/>
                </a:pPr>
                <a:endParaRPr lang="he-IL" dirty="0">
                  <a:effectLst/>
                </a:endParaRPr>
              </a:p>
              <a:p>
                <a:pPr marL="36900" indent="0" algn="r" rt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̇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he-IL" dirty="0">
                  <a:effectLst/>
                </a:endParaRPr>
              </a:p>
              <a:p>
                <a:pPr marL="36900" indent="0" algn="r" rtl="1">
                  <a:buNone/>
                </a:pPr>
                <a:endParaRPr lang="en-US" dirty="0">
                  <a:effectLst/>
                </a:endParaRPr>
              </a:p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כיילנו את קבועי הבקרה עד לצמצום השגיאה במיקום וקבלת עקיבה טובה.</a:t>
                </a:r>
                <a:endParaRPr lang="en-US" dirty="0">
                  <a:effectLst/>
                </a:endParaRPr>
              </a:p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קבועי הבקרה אשר סיפקו ביצועים טובים אחרי כמה איטרצייות :</a:t>
                </a:r>
              </a:p>
              <a:p>
                <a:pPr marL="36900" indent="0" algn="r" rtl="1">
                  <a:buNone/>
                </a:pPr>
                <a:endParaRPr lang="en-US" dirty="0">
                  <a:effectLst/>
                </a:endParaRPr>
              </a:p>
              <a:p>
                <a:pPr marL="36900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dirty="0">
                  <a:effectLst/>
                </a:endParaRPr>
              </a:p>
              <a:p>
                <a:pPr algn="r"/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3BA468D-9E9E-498F-B56A-2333D0A543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206326" y="2757268"/>
                <a:ext cx="12192000" cy="4100732"/>
              </a:xfrm>
              <a:blipFill>
                <a:blip r:embed="rId2"/>
                <a:stretch>
                  <a:fillRect t="-2080"/>
                </a:stretch>
              </a:blipFill>
              <a:effectLst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900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0DACFED-DFD9-4C03-9E95-FF6D8E639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15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CA5141-8120-4ADA-BCF1-3A4449FE6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15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_PD.mp4" descr="תמונה שמכילה אור, לבן, מטבח, שולחן&#10;&#10;התיאור נוצר באופן אוטומטי">
            <a:hlinkClick r:id="" action="ppaction://media"/>
            <a:extLst>
              <a:ext uri="{FF2B5EF4-FFF2-40B4-BE49-F238E27FC236}">
                <a16:creationId xmlns:a16="http://schemas.microsoft.com/office/drawing/2014/main" id="{A4F2D8C4-EBFC-4E9F-9C8C-2CA1AB8F81E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9312" y="987747"/>
            <a:ext cx="6548051" cy="4911038"/>
          </a:xfrm>
          <a:prstGeom prst="rect">
            <a:avLst/>
          </a:prstGeom>
        </p:spPr>
      </p:pic>
      <p:pic>
        <p:nvPicPr>
          <p:cNvPr id="15" name="תמונה 14" descr="תמונה שמכילה טקסט, מפה&#10;&#10;התיאור נוצר באופן אוטומטי">
            <a:extLst>
              <a:ext uri="{FF2B5EF4-FFF2-40B4-BE49-F238E27FC236}">
                <a16:creationId xmlns:a16="http://schemas.microsoft.com/office/drawing/2014/main" id="{7FAC1AFE-EF6E-48DF-9AB2-C2CFC187815A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4" r="7296"/>
          <a:stretch/>
        </p:blipFill>
        <p:spPr bwMode="auto">
          <a:xfrm>
            <a:off x="6503782" y="3872864"/>
            <a:ext cx="5101888" cy="243040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תמונה 13" descr="תמונה שמכילה מפה, טקסט&#10;&#10;התיאור נוצר באופן אוטומטי">
            <a:extLst>
              <a:ext uri="{FF2B5EF4-FFF2-40B4-BE49-F238E27FC236}">
                <a16:creationId xmlns:a16="http://schemas.microsoft.com/office/drawing/2014/main" id="{569A4FBD-7CDF-42AD-B792-76D989BF8AB4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3" r="7055"/>
          <a:stretch/>
        </p:blipFill>
        <p:spPr bwMode="auto">
          <a:xfrm>
            <a:off x="6400800" y="1132009"/>
            <a:ext cx="5307853" cy="2311257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85EBA44E-71F7-411D-AC99-97A11F440BB7}"/>
              </a:ext>
            </a:extLst>
          </p:cNvPr>
          <p:cNvSpPr txBox="1"/>
          <p:nvPr/>
        </p:nvSpPr>
        <p:spPr>
          <a:xfrm>
            <a:off x="8194096" y="770611"/>
            <a:ext cx="14349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>
                <a:solidFill>
                  <a:schemeClr val="bg1"/>
                </a:solidFill>
              </a:rPr>
              <a:t>מפרק 1 </a:t>
            </a: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BFF7BAFD-E882-4239-9AC8-F28CD4AF4AFC}"/>
              </a:ext>
            </a:extLst>
          </p:cNvPr>
          <p:cNvSpPr txBox="1"/>
          <p:nvPr/>
        </p:nvSpPr>
        <p:spPr>
          <a:xfrm>
            <a:off x="8337274" y="3443266"/>
            <a:ext cx="14349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>
                <a:solidFill>
                  <a:schemeClr val="bg1"/>
                </a:solidFill>
              </a:rPr>
              <a:t>מפרק 2 </a:t>
            </a:r>
          </a:p>
        </p:txBody>
      </p:sp>
    </p:spTree>
    <p:extLst>
      <p:ext uri="{BB962C8B-B14F-4D97-AF65-F5344CB8AC3E}">
        <p14:creationId xmlns:p14="http://schemas.microsoft.com/office/powerpoint/2010/main" val="379672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56B051A4-96A7-4A11-9DAD-063A9C577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65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F41B1DB-6319-4E08-A6C3-D2C8E5C7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741515"/>
            <a:ext cx="10353761" cy="1633340"/>
          </a:xfrm>
        </p:spPr>
        <p:txBody>
          <a:bodyPr>
            <a:normAutofit/>
          </a:bodyPr>
          <a:lstStyle/>
          <a:p>
            <a:pPr rtl="1"/>
            <a:r>
              <a:rPr lang="he-IL" sz="4800" dirty="0">
                <a:solidFill>
                  <a:srgbClr val="FFFFFF"/>
                </a:solidFill>
              </a:rPr>
              <a:t>סימולציות </a:t>
            </a:r>
            <a:r>
              <a:rPr lang="en-US" sz="4800" dirty="0" err="1">
                <a:solidFill>
                  <a:srgbClr val="FFFFFF"/>
                </a:solidFill>
              </a:rPr>
              <a:t>Matlab</a:t>
            </a:r>
            <a:r>
              <a:rPr lang="he-IL" sz="4800" dirty="0">
                <a:solidFill>
                  <a:srgbClr val="FFFFFF"/>
                </a:solidFill>
              </a:rPr>
              <a:t> -</a:t>
            </a:r>
            <a:r>
              <a:rPr lang="en-US" sz="4800" dirty="0">
                <a:solidFill>
                  <a:srgbClr val="FFFFFF"/>
                </a:solidFill>
              </a:rPr>
              <a:t>Instantaneous Model Impedance Control .IM-IC.</a:t>
            </a:r>
            <a:endParaRPr lang="he-IL" sz="48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3BA468D-9E9E-498F-B56A-2333D0A543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77738" y="2661593"/>
                <a:ext cx="12192000" cy="4100732"/>
              </a:xfrm>
              <a:effectLst/>
            </p:spPr>
            <p:txBody>
              <a:bodyPr anchor="ctr">
                <a:normAutofit lnSpcReduction="10000"/>
              </a:bodyPr>
              <a:lstStyle/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הוספנו חוג בקרה חיצוני אשר מממש בקרת אימפדנס ע"פ הסכמה </a:t>
                </a:r>
                <a:r>
                  <a:rPr lang="en-US" dirty="0">
                    <a:effectLst/>
                  </a:rPr>
                  <a:t>IM-IC</a:t>
                </a:r>
                <a:r>
                  <a:rPr lang="he-IL" dirty="0">
                    <a:effectLst/>
                  </a:rPr>
                  <a:t> </a:t>
                </a:r>
              </a:p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כפי שהוצע במאמר </a:t>
                </a:r>
                <a:r>
                  <a:rPr lang="en-US" sz="1800" dirty="0">
                    <a:effectLst/>
                  </a:rPr>
                  <a:t>Accuracy/Robustness Dilemma in Impedance Control</a:t>
                </a:r>
                <a:r>
                  <a:rPr lang="he-IL" dirty="0">
                    <a:effectLst/>
                  </a:rPr>
                  <a:t>.</a:t>
                </a:r>
              </a:p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החוג מכניס את הערכים המתקבלים אל בקר המיקום אשר מימשנו .</a:t>
                </a:r>
              </a:p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חוק הבקרה:</a:t>
                </a:r>
              </a:p>
              <a:p>
                <a:pPr marL="36900" indent="0" algn="r" rtl="1">
                  <a:buNone/>
                </a:pPr>
                <a:endParaRPr lang="en-US" dirty="0">
                  <a:effectLst/>
                </a:endParaRPr>
              </a:p>
              <a:p>
                <a:pPr marL="36900" indent="0" algn="r" rt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𝐼𝑀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𝐼𝑀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effectLst/>
                </a:endParaRPr>
              </a:p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כאשר:</a:t>
                </a:r>
                <a:endParaRPr lang="en-US" dirty="0">
                  <a:effectLst/>
                </a:endParaRPr>
              </a:p>
              <a:p>
                <a:pPr marL="36900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</m:oMath>
                  </m:oMathPara>
                </a14:m>
                <a:br>
                  <a:rPr lang="en-US" dirty="0">
                    <a:effectLst/>
                  </a:rPr>
                </a:br>
                <a:endParaRPr lang="en-US" dirty="0">
                  <a:effectLst/>
                </a:endParaRPr>
              </a:p>
              <a:p>
                <a:pPr marL="36900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̈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36900" indent="0" algn="r">
                  <a:buNone/>
                </a:pPr>
                <a:r>
                  <a:rPr lang="he-IL" dirty="0">
                    <a:effectLst/>
                  </a:rPr>
                  <a:t>ביצענו מידול של קיר , הצבנו את יעד המטרה לאחר הקיר ובחנו את ביצועי הרובוט עם וללא הפרעת הקיר.</a:t>
                </a:r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3BA468D-9E9E-498F-B56A-2333D0A543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77738" y="2661593"/>
                <a:ext cx="12192000" cy="4100732"/>
              </a:xfr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תמונה 3">
            <a:extLst>
              <a:ext uri="{FF2B5EF4-FFF2-40B4-BE49-F238E27FC236}">
                <a16:creationId xmlns:a16="http://schemas.microsoft.com/office/drawing/2014/main" id="{6E570A0E-777E-4E5C-B2E8-B11B4A106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410" y="2561150"/>
            <a:ext cx="4847303" cy="188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2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0DACFED-DFD9-4C03-9E95-FF6D8E639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15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CA5141-8120-4ADA-BCF1-3A4449FE6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15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85EBA44E-71F7-411D-AC99-97A11F440BB7}"/>
              </a:ext>
            </a:extLst>
          </p:cNvPr>
          <p:cNvSpPr txBox="1"/>
          <p:nvPr/>
        </p:nvSpPr>
        <p:spPr>
          <a:xfrm>
            <a:off x="8556953" y="716710"/>
            <a:ext cx="14349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>
                <a:solidFill>
                  <a:schemeClr val="bg1"/>
                </a:solidFill>
              </a:rPr>
              <a:t>מפרק 1 </a:t>
            </a: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BFF7BAFD-E882-4239-9AC8-F28CD4AF4AFC}"/>
              </a:ext>
            </a:extLst>
          </p:cNvPr>
          <p:cNvSpPr txBox="1"/>
          <p:nvPr/>
        </p:nvSpPr>
        <p:spPr>
          <a:xfrm>
            <a:off x="8810028" y="3443266"/>
            <a:ext cx="14349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>
                <a:solidFill>
                  <a:schemeClr val="bg1"/>
                </a:solidFill>
              </a:rPr>
              <a:t>מפרק 2 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5DCCE76-1D77-4BA1-A867-57FF6905EDC3}"/>
              </a:ext>
            </a:extLst>
          </p:cNvPr>
          <p:cNvSpPr txBox="1"/>
          <p:nvPr/>
        </p:nvSpPr>
        <p:spPr>
          <a:xfrm>
            <a:off x="3428548" y="439975"/>
            <a:ext cx="475103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600" b="1" dirty="0">
                <a:solidFill>
                  <a:schemeClr val="bg1"/>
                </a:solidFill>
              </a:rPr>
              <a:t>ללא קיר</a:t>
            </a:r>
          </a:p>
        </p:txBody>
      </p:sp>
      <p:pic>
        <p:nvPicPr>
          <p:cNvPr id="9" name="video_Impedance_no_wall_fast.mp4">
            <a:hlinkClick r:id="" action="ppaction://media"/>
            <a:extLst>
              <a:ext uri="{FF2B5EF4-FFF2-40B4-BE49-F238E27FC236}">
                <a16:creationId xmlns:a16="http://schemas.microsoft.com/office/drawing/2014/main" id="{79BD065C-A6DF-44DD-B1D7-23476165EF5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1960" y="1209087"/>
            <a:ext cx="6177897" cy="4633423"/>
          </a:xfrm>
        </p:spPr>
      </p:pic>
      <p:pic>
        <p:nvPicPr>
          <p:cNvPr id="10" name="תמונה 9" descr="תמונה שמכילה טקסט, מפה&#10;&#10;התיאור נוצר באופן אוטומטי">
            <a:extLst>
              <a:ext uri="{FF2B5EF4-FFF2-40B4-BE49-F238E27FC236}">
                <a16:creationId xmlns:a16="http://schemas.microsoft.com/office/drawing/2014/main" id="{2473A665-067A-4E2C-A5A4-9BD4CFC02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7" r="7524"/>
          <a:stretch/>
        </p:blipFill>
        <p:spPr>
          <a:xfrm>
            <a:off x="6578904" y="3812598"/>
            <a:ext cx="5104206" cy="2382086"/>
          </a:xfrm>
          <a:prstGeom prst="rect">
            <a:avLst/>
          </a:prstGeom>
        </p:spPr>
      </p:pic>
      <p:pic>
        <p:nvPicPr>
          <p:cNvPr id="8" name="תמונה 7" descr="תמונה שמכילה טקסט, מפה&#10;&#10;התיאור נוצר באופן אוטומטי">
            <a:extLst>
              <a:ext uri="{FF2B5EF4-FFF2-40B4-BE49-F238E27FC236}">
                <a16:creationId xmlns:a16="http://schemas.microsoft.com/office/drawing/2014/main" id="{95848B81-26E9-438A-A4D2-A481C4100EE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2" r="6807"/>
          <a:stretch/>
        </p:blipFill>
        <p:spPr>
          <a:xfrm>
            <a:off x="6578903" y="1015490"/>
            <a:ext cx="5104207" cy="249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1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0DACFED-DFD9-4C03-9E95-FF6D8E639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15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CA5141-8120-4ADA-BCF1-3A4449FE6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15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85EBA44E-71F7-411D-AC99-97A11F440BB7}"/>
              </a:ext>
            </a:extLst>
          </p:cNvPr>
          <p:cNvSpPr txBox="1"/>
          <p:nvPr/>
        </p:nvSpPr>
        <p:spPr>
          <a:xfrm>
            <a:off x="8075349" y="886232"/>
            <a:ext cx="14349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>
                <a:solidFill>
                  <a:schemeClr val="bg1"/>
                </a:solidFill>
              </a:rPr>
              <a:t>מפרק 1 </a:t>
            </a: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BFF7BAFD-E882-4239-9AC8-F28CD4AF4AFC}"/>
              </a:ext>
            </a:extLst>
          </p:cNvPr>
          <p:cNvSpPr txBox="1"/>
          <p:nvPr/>
        </p:nvSpPr>
        <p:spPr>
          <a:xfrm>
            <a:off x="8331057" y="3466192"/>
            <a:ext cx="14349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>
                <a:solidFill>
                  <a:schemeClr val="bg1"/>
                </a:solidFill>
              </a:rPr>
              <a:t>מפרק 2 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5DCCE76-1D77-4BA1-A867-57FF6905EDC3}"/>
              </a:ext>
            </a:extLst>
          </p:cNvPr>
          <p:cNvSpPr txBox="1"/>
          <p:nvPr/>
        </p:nvSpPr>
        <p:spPr>
          <a:xfrm>
            <a:off x="3482902" y="367314"/>
            <a:ext cx="475103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600" b="1" dirty="0">
                <a:solidFill>
                  <a:schemeClr val="bg1"/>
                </a:solidFill>
              </a:rPr>
              <a:t>עם קיר</a:t>
            </a:r>
          </a:p>
        </p:txBody>
      </p:sp>
      <p:pic>
        <p:nvPicPr>
          <p:cNvPr id="3" name="video_Impedance_fast.mp4">
            <a:hlinkClick r:id="" action="ppaction://media"/>
            <a:extLst>
              <a:ext uri="{FF2B5EF4-FFF2-40B4-BE49-F238E27FC236}">
                <a16:creationId xmlns:a16="http://schemas.microsoft.com/office/drawing/2014/main" id="{77C25C07-B22E-4EEB-976E-3FA0D1CC65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347" y="1414976"/>
            <a:ext cx="6078789" cy="4559092"/>
          </a:xfrm>
          <a:prstGeom prst="rect">
            <a:avLst/>
          </a:prstGeom>
        </p:spPr>
      </p:pic>
      <p:pic>
        <p:nvPicPr>
          <p:cNvPr id="19" name="תמונה 18" descr="תמונה שמכילה טקסט, מפה&#10;&#10;התיאור נוצר באופן אוטומטי">
            <a:extLst>
              <a:ext uri="{FF2B5EF4-FFF2-40B4-BE49-F238E27FC236}">
                <a16:creationId xmlns:a16="http://schemas.microsoft.com/office/drawing/2014/main" id="{9338C7B8-8E1D-4CC7-9704-0C60766061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22"/>
          <a:stretch/>
        </p:blipFill>
        <p:spPr>
          <a:xfrm>
            <a:off x="5655212" y="1149454"/>
            <a:ext cx="6053441" cy="2361435"/>
          </a:xfrm>
          <a:prstGeom prst="rect">
            <a:avLst/>
          </a:prstGeom>
        </p:spPr>
      </p:pic>
      <p:pic>
        <p:nvPicPr>
          <p:cNvPr id="17" name="מציין מיקום תוכן 16" descr="תמונה שמכילה טקסט, מפה&#10;&#10;התיאור נוצר באופן אוטומטי">
            <a:extLst>
              <a:ext uri="{FF2B5EF4-FFF2-40B4-BE49-F238E27FC236}">
                <a16:creationId xmlns:a16="http://schemas.microsoft.com/office/drawing/2014/main" id="{87766258-DF6A-4C9E-A35A-76A416942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2"/>
          <a:stretch/>
        </p:blipFill>
        <p:spPr>
          <a:xfrm>
            <a:off x="5888620" y="3812598"/>
            <a:ext cx="5808363" cy="2426993"/>
          </a:xfrm>
        </p:spPr>
      </p:pic>
    </p:spTree>
    <p:extLst>
      <p:ext uri="{BB962C8B-B14F-4D97-AF65-F5344CB8AC3E}">
        <p14:creationId xmlns:p14="http://schemas.microsoft.com/office/powerpoint/2010/main" val="386904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56B051A4-96A7-4A11-9DAD-063A9C577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65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F41B1DB-6319-4E08-A6C3-D2C8E5C7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796" y="714365"/>
            <a:ext cx="10353761" cy="704872"/>
          </a:xfrm>
        </p:spPr>
        <p:txBody>
          <a:bodyPr>
            <a:normAutofit fontScale="90000"/>
          </a:bodyPr>
          <a:lstStyle/>
          <a:p>
            <a:pPr rtl="1"/>
            <a:r>
              <a:rPr lang="he-IL" sz="4800" dirty="0">
                <a:solidFill>
                  <a:srgbClr val="FFFFFF"/>
                </a:solidFill>
              </a:rPr>
              <a:t>סימולציות </a:t>
            </a:r>
            <a:r>
              <a:rPr lang="en-US" sz="4800" dirty="0" err="1">
                <a:solidFill>
                  <a:srgbClr val="FFFFFF"/>
                </a:solidFill>
              </a:rPr>
              <a:t>Mujoco</a:t>
            </a:r>
            <a:r>
              <a:rPr lang="he-IL" sz="4800" dirty="0">
                <a:solidFill>
                  <a:srgbClr val="FFFFFF"/>
                </a:solidFill>
              </a:rPr>
              <a:t> – </a:t>
            </a:r>
            <a:r>
              <a:rPr lang="en-US" sz="4800" dirty="0">
                <a:solidFill>
                  <a:srgbClr val="FFFFFF"/>
                </a:solidFill>
              </a:rPr>
              <a:t> PD</a:t>
            </a:r>
            <a:r>
              <a:rPr lang="he-IL" sz="48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5" name="מציין מיקום תוכן 4">
            <a:extLst>
              <a:ext uri="{FF2B5EF4-FFF2-40B4-BE49-F238E27FC236}">
                <a16:creationId xmlns:a16="http://schemas.microsoft.com/office/drawing/2014/main" id="{1D277BA5-1191-48EE-80B1-B28E3B3F3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795" y="2854584"/>
            <a:ext cx="10353762" cy="3714749"/>
          </a:xfrm>
        </p:spPr>
        <p:txBody>
          <a:bodyPr/>
          <a:lstStyle/>
          <a:p>
            <a:pPr marL="36900" indent="0" algn="r" rtl="1">
              <a:buNone/>
            </a:pPr>
            <a:r>
              <a:rPr lang="he-IL" dirty="0"/>
              <a:t>טענו את מודל הרובוט שולחן נוסף, וסמנו על השולחן את קוביית המשחק .</a:t>
            </a:r>
          </a:p>
          <a:p>
            <a:pPr marL="36900" indent="0" algn="r" rtl="1">
              <a:buNone/>
            </a:pPr>
            <a:r>
              <a:rPr lang="he-IL" dirty="0"/>
              <a:t>מימשנו בקר </a:t>
            </a:r>
            <a:r>
              <a:rPr lang="en-US" dirty="0"/>
              <a:t>PD</a:t>
            </a:r>
            <a:r>
              <a:rPr lang="he-IL" dirty="0"/>
              <a:t> וביקרנו את מנועי הרובוט.</a:t>
            </a:r>
          </a:p>
          <a:p>
            <a:pPr marL="36900" indent="0" algn="r" rtl="1">
              <a:buNone/>
            </a:pPr>
            <a:r>
              <a:rPr lang="he-IL" dirty="0"/>
              <a:t>בהכנסת נקודת יעד במערכת המפרקים נקבל תזוזה של הרובוט בסימולציה למיקום הנדרש.</a:t>
            </a:r>
          </a:p>
          <a:p>
            <a:pPr marL="36900" indent="0" algn="r" rtl="1">
              <a:buNone/>
            </a:pPr>
            <a:endParaRPr lang="he-IL" dirty="0"/>
          </a:p>
          <a:p>
            <a:pPr algn="r" rt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10177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0DACFED-DFD9-4C03-9E95-FF6D8E639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15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CA5141-8120-4ADA-BCF1-3A4449FE6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15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UR5_slow">
            <a:hlinkClick r:id="" action="ppaction://media"/>
            <a:extLst>
              <a:ext uri="{FF2B5EF4-FFF2-40B4-BE49-F238E27FC236}">
                <a16:creationId xmlns:a16="http://schemas.microsoft.com/office/drawing/2014/main" id="{3113E311-1874-4121-BCBD-A4AD67D6B8D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5277" y="559215"/>
            <a:ext cx="7819416" cy="5739570"/>
          </a:xfrm>
        </p:spPr>
      </p:pic>
    </p:spTree>
    <p:extLst>
      <p:ext uri="{BB962C8B-B14F-4D97-AF65-F5344CB8AC3E}">
        <p14:creationId xmlns:p14="http://schemas.microsoft.com/office/powerpoint/2010/main" val="428230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LightSeedLeftStep">
      <a:dk1>
        <a:srgbClr val="000000"/>
      </a:dk1>
      <a:lt1>
        <a:srgbClr val="FFFFFF"/>
      </a:lt1>
      <a:dk2>
        <a:srgbClr val="243341"/>
      </a:dk2>
      <a:lt2>
        <a:srgbClr val="E8E7E2"/>
      </a:lt2>
      <a:accent1>
        <a:srgbClr val="7D86DF"/>
      </a:accent1>
      <a:accent2>
        <a:srgbClr val="609DD8"/>
      </a:accent2>
      <a:accent3>
        <a:srgbClr val="55B0B8"/>
      </a:accent3>
      <a:accent4>
        <a:srgbClr val="51B594"/>
      </a:accent4>
      <a:accent5>
        <a:srgbClr val="55B86E"/>
      </a:accent5>
      <a:accent6>
        <a:srgbClr val="63B751"/>
      </a:accent6>
      <a:hlink>
        <a:srgbClr val="898453"/>
      </a:hlink>
      <a:folHlink>
        <a:srgbClr val="7F7F7F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260</Words>
  <Application>Microsoft Office PowerPoint</Application>
  <PresentationFormat>מסך רחב</PresentationFormat>
  <Paragraphs>38</Paragraphs>
  <Slides>8</Slides>
  <Notes>0</Notes>
  <HiddenSlides>0</HiddenSlides>
  <MMClips>4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2" baseType="lpstr">
      <vt:lpstr>Calisto MT</vt:lpstr>
      <vt:lpstr>Cambria Math</vt:lpstr>
      <vt:lpstr>Wingdings 2</vt:lpstr>
      <vt:lpstr>SlateVTI</vt:lpstr>
      <vt:lpstr>פרויקט גמר Peg-in-Hole </vt:lpstr>
      <vt:lpstr>סימולציות Matlab -PD + Inverse Dynamics </vt:lpstr>
      <vt:lpstr>מצגת של PowerPoint‏</vt:lpstr>
      <vt:lpstr>סימולציות Matlab -Instantaneous Model Impedance Control .IM-IC.</vt:lpstr>
      <vt:lpstr>מצגת של PowerPoint‏</vt:lpstr>
      <vt:lpstr>מצגת של PowerPoint‏</vt:lpstr>
      <vt:lpstr>סימולציות Mujoco –  PD 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פרויקט גמר Peg-in-Hole </dc:title>
  <dc:creator>ימית גרון</dc:creator>
  <cp:lastModifiedBy>ימית גרון</cp:lastModifiedBy>
  <cp:revision>19</cp:revision>
  <dcterms:created xsi:type="dcterms:W3CDTF">2020-01-21T08:02:48Z</dcterms:created>
  <dcterms:modified xsi:type="dcterms:W3CDTF">2020-01-22T11:15:14Z</dcterms:modified>
</cp:coreProperties>
</file>